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29BA10-4EB1-4A54-B70C-E4B7EAE151DD}">
  <a:tblStyle styleId="{3A29BA10-4EB1-4A54-B70C-E4B7EAE151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85989" autoAdjust="0"/>
  </p:normalViewPr>
  <p:slideViewPr>
    <p:cSldViewPr snapToGrid="0">
      <p:cViewPr varScale="1">
        <p:scale>
          <a:sx n="108" d="100"/>
          <a:sy n="108" d="100"/>
        </p:scale>
        <p:origin x="941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5bbd24f91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5bbd24f91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5bbd24f9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5bbd24f9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5bbd24f9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5bbd24f9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5bbd24f9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5bbd24f9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bbd24f9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bbd24f9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5bbe1e4cc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5bbe1e4cc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596b41e6c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596b41e6c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5bbd24f9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5bbd24f9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5bbd24f9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5bbd24f9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5d9dd27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5d9dd27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5bbd24f9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15bbd24f9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5bbd24f9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5bbd24f9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5bbd24f9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5bbd24f9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5bbe1e4cc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5bbe1e4cc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596b41e6c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596b41e6c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5bbd24f9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15bbd24f9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5c939f48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5c939f48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5c939f48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5c939f48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596b41e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596b41e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5c939f48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5c939f48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5c939f48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5c939f48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5c939f48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5c939f48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5bbe1e4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5bbe1e4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5bbd24f9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5bbd24f9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5bbd24f9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5bbd24f9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Char char="●"/>
            </a:pPr>
            <a:endParaRPr sz="6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5bbe1e4cc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5bbe1e4cc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5bbd24f9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5bbd24f9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5bbe1e4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15bbe1e4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5bbe1e4c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5bbe1e4c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materias.fi.uba.ar/6731/Tablas/Tabla6.pdf" TargetMode="External"/><Relationship Id="rId3" Type="http://schemas.openxmlformats.org/officeDocument/2006/relationships/hyperlink" Target="https://hipotecarioseguros.com.ar/blog/nota/cual-es-el-consumo-electrico-promedio-de-una-casa/" TargetMode="External"/><Relationship Id="rId7" Type="http://schemas.openxmlformats.org/officeDocument/2006/relationships/hyperlink" Target="http://www.erica.es/aislamiento-termic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uenosaires.gob.ar/noticias/mercado-inmobiliario-de-la-ciudad-de-buenos-aires-precio-de-oferta-de-venta-de-casas" TargetMode="External"/><Relationship Id="rId5" Type="http://schemas.openxmlformats.org/officeDocument/2006/relationships/hyperlink" Target="https://www.lanacion.com.ar/sociedad/por-donde-se-escapa-calor-casa-nid2264522/" TargetMode="External"/><Relationship Id="rId4" Type="http://schemas.openxmlformats.org/officeDocument/2006/relationships/hyperlink" Target="https://www.perfil.com/noticias/economia/suben-las-tarifas-de-edenor-y-edesur-de-cuanto-es-el-aumento-y-desde-cuando-rige.phtml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player.es/215472821-Mapas-de-radiacion-solar-global-de-la-republica-argentina-a-partir-del-producto-syn1-ceres.html" TargetMode="External"/><Relationship Id="rId3" Type="http://schemas.openxmlformats.org/officeDocument/2006/relationships/hyperlink" Target="http://iesgonzaloberceo.larioja.edu.es/tecnologia/blog/La%20energia%20y%20su%20transformacion.pdf" TargetMode="External"/><Relationship Id="rId7" Type="http://schemas.openxmlformats.org/officeDocument/2006/relationships/hyperlink" Target="http://naturalis.fcnym.unlp.edu.ar/id/2019112801614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aturalis.fcnym.unlp.edu.ar/repositorio/_documentos/sipcyt/bfa006341.pdf" TargetMode="External"/><Relationship Id="rId5" Type="http://schemas.openxmlformats.org/officeDocument/2006/relationships/hyperlink" Target="https://www.tutiempo.net/radiacion-solar/buenos-aires.html" TargetMode="External"/><Relationship Id="rId10" Type="http://schemas.openxmlformats.org/officeDocument/2006/relationships/hyperlink" Target="https://sunrise.maplogs.com/es/buenos_aires_province_argentina.2230.html" TargetMode="External"/><Relationship Id="rId4" Type="http://schemas.openxmlformats.org/officeDocument/2006/relationships/hyperlink" Target="https://www.buenosaires.gob.ar/sites/gcaba/files/recurso__colector_1.pdf" TargetMode="External"/><Relationship Id="rId9" Type="http://schemas.openxmlformats.org/officeDocument/2006/relationships/hyperlink" Target="https://www.argentina.gob.ar/sites/default/files/guia_del_recurso_solar_anexos_final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eather.com/es-AR/tiempo/hoy/l/-34.60,-58.38?par=google" TargetMode="External"/><Relationship Id="rId7" Type="http://schemas.openxmlformats.org/officeDocument/2006/relationships/hyperlink" Target="https://www.willich.com.ar/paneles.ph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anelesdelsur.com.ar/techos-cubiertas" TargetMode="External"/><Relationship Id="rId5" Type="http://schemas.openxmlformats.org/officeDocument/2006/relationships/hyperlink" Target="https://m2db.files.wordpress.com/2015/07/normas-iram-2015.pdf" TargetMode="External"/><Relationship Id="rId4" Type="http://schemas.openxmlformats.org/officeDocument/2006/relationships/hyperlink" Target="https://www.meteoblue.com/es/tiempo/historyclimate/weatherarchive/buenos-aires_argentina_3435910?fcstlength=1y&amp;year=2020&amp;month=1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potencia en función de T</a:t>
            </a:r>
            <a:r>
              <a:rPr lang="es" sz="2600" baseline="-25000"/>
              <a:t>in</a:t>
            </a:r>
            <a:endParaRPr sz="2600" baseline="-25000"/>
          </a:p>
        </p:txBody>
      </p:sp>
      <p:sp>
        <p:nvSpPr>
          <p:cNvPr id="361" name="Google Shape;361;p42"/>
          <p:cNvSpPr txBox="1"/>
          <p:nvPr/>
        </p:nvSpPr>
        <p:spPr>
          <a:xfrm>
            <a:off x="349900" y="668075"/>
            <a:ext cx="85206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Puntos relevantes: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En el verano no es necesaria la calefacción salvo para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elevados.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En el invierno hay calefacción para todas las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Es mayor el gasto de calefacción en invierno que de refrigeración en el verano.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Haciendo algunas cuentas se llega a que: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Para mantener la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22,5°C durante el año, el 74,94% del gasto es en calefacción y el restante 25,06% es en refrigeración.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 temperatura que minimiza el consumo anual es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19°C. Consumo de 0,772W por módulo de techo, 494,08W para el techo de 16m x 16m.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variación de dimensiones</a:t>
            </a:r>
            <a:endParaRPr sz="2600"/>
          </a:p>
        </p:txBody>
      </p:sp>
      <p:sp>
        <p:nvSpPr>
          <p:cNvPr id="421" name="Google Shape;421;p51"/>
          <p:cNvSpPr txBox="1"/>
          <p:nvPr/>
        </p:nvSpPr>
        <p:spPr>
          <a:xfrm>
            <a:off x="349900" y="7442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Potencia por la cara sur frente a espesor de yeso: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" name="Google Shape;422;p51"/>
          <p:cNvPicPr preferRelativeResize="0"/>
          <p:nvPr/>
        </p:nvPicPr>
        <p:blipFill rotWithShape="1">
          <a:blip r:embed="rId3">
            <a:alphaModFix/>
          </a:blip>
          <a:srcRect l="37144" t="51010" r="36758" b="4392"/>
          <a:stretch/>
        </p:blipFill>
        <p:spPr>
          <a:xfrm>
            <a:off x="4767589" y="1220650"/>
            <a:ext cx="4158662" cy="34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1"/>
          <p:cNvPicPr preferRelativeResize="0"/>
          <p:nvPr/>
        </p:nvPicPr>
        <p:blipFill rotWithShape="1">
          <a:blip r:embed="rId3">
            <a:alphaModFix/>
          </a:blip>
          <a:srcRect l="37113" t="3429" r="36789" b="51975"/>
          <a:stretch/>
        </p:blipFill>
        <p:spPr>
          <a:xfrm>
            <a:off x="413348" y="1220650"/>
            <a:ext cx="4158652" cy="345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variación de dimensiones</a:t>
            </a:r>
            <a:endParaRPr sz="2600"/>
          </a:p>
        </p:txBody>
      </p:sp>
      <p:sp>
        <p:nvSpPr>
          <p:cNvPr id="429" name="Google Shape;429;p52"/>
          <p:cNvSpPr txBox="1"/>
          <p:nvPr/>
        </p:nvSpPr>
        <p:spPr>
          <a:xfrm>
            <a:off x="349900" y="7442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Potencia por la cara norte frente a largo de madera y aislante: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52"/>
          <p:cNvPicPr preferRelativeResize="0"/>
          <p:nvPr/>
        </p:nvPicPr>
        <p:blipFill rotWithShape="1">
          <a:blip r:embed="rId3">
            <a:alphaModFix/>
          </a:blip>
          <a:srcRect l="3267" t="4543" r="3379"/>
          <a:stretch/>
        </p:blipFill>
        <p:spPr>
          <a:xfrm>
            <a:off x="151275" y="1425925"/>
            <a:ext cx="4362584" cy="33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2"/>
          <p:cNvPicPr preferRelativeResize="0"/>
          <p:nvPr/>
        </p:nvPicPr>
        <p:blipFill rotWithShape="1">
          <a:blip r:embed="rId4">
            <a:alphaModFix/>
          </a:blip>
          <a:srcRect l="3267" t="4543" r="3379"/>
          <a:stretch/>
        </p:blipFill>
        <p:spPr>
          <a:xfrm>
            <a:off x="4636141" y="1425925"/>
            <a:ext cx="4362584" cy="33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variación de dimensiones</a:t>
            </a:r>
            <a:endParaRPr sz="2600"/>
          </a:p>
        </p:txBody>
      </p:sp>
      <p:sp>
        <p:nvSpPr>
          <p:cNvPr id="437" name="Google Shape;437;p53"/>
          <p:cNvSpPr txBox="1"/>
          <p:nvPr/>
        </p:nvSpPr>
        <p:spPr>
          <a:xfrm>
            <a:off x="349900" y="7442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Potencia por la cara norte frente a espesor de metal: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53"/>
          <p:cNvPicPr preferRelativeResize="0"/>
          <p:nvPr/>
        </p:nvPicPr>
        <p:blipFill rotWithShape="1">
          <a:blip r:embed="rId3">
            <a:alphaModFix/>
          </a:blip>
          <a:srcRect l="8517" t="3535" r="64364" b="51429"/>
          <a:stretch/>
        </p:blipFill>
        <p:spPr>
          <a:xfrm>
            <a:off x="594475" y="1144475"/>
            <a:ext cx="3809351" cy="336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 rotWithShape="1">
          <a:blip r:embed="rId3">
            <a:alphaModFix/>
          </a:blip>
          <a:srcRect l="8517" t="51393" r="64364" b="3571"/>
          <a:stretch/>
        </p:blipFill>
        <p:spPr>
          <a:xfrm>
            <a:off x="4740150" y="1144501"/>
            <a:ext cx="3809351" cy="336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3"/>
          <p:cNvSpPr txBox="1"/>
          <p:nvPr/>
        </p:nvSpPr>
        <p:spPr>
          <a:xfrm>
            <a:off x="344100" y="4573475"/>
            <a:ext cx="87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Manteniendo las dimensiones totales: ↓ yeso, madera, metal   ⇒   ↑ aislante   ⇒   ↓ gasto de potencia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variación de nubosidad</a:t>
            </a:r>
            <a:endParaRPr sz="2600"/>
          </a:p>
        </p:txBody>
      </p:sp>
      <p:pic>
        <p:nvPicPr>
          <p:cNvPr id="446" name="Google Shape;446;p54"/>
          <p:cNvPicPr preferRelativeResize="0"/>
          <p:nvPr/>
        </p:nvPicPr>
        <p:blipFill rotWithShape="1">
          <a:blip r:embed="rId3">
            <a:alphaModFix/>
          </a:blip>
          <a:srcRect l="9220" t="1373" r="8305" b="4526"/>
          <a:stretch/>
        </p:blipFill>
        <p:spPr>
          <a:xfrm>
            <a:off x="915575" y="953725"/>
            <a:ext cx="7312851" cy="41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4"/>
          <p:cNvSpPr txBox="1"/>
          <p:nvPr/>
        </p:nvSpPr>
        <p:spPr>
          <a:xfrm>
            <a:off x="349900" y="5156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Potencia por la cara norte para distintas nubosidades: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variación de nubosidad</a:t>
            </a:r>
            <a:endParaRPr sz="2600"/>
          </a:p>
        </p:txBody>
      </p:sp>
      <p:pic>
        <p:nvPicPr>
          <p:cNvPr id="453" name="Google Shape;453;p55"/>
          <p:cNvPicPr preferRelativeResize="0"/>
          <p:nvPr/>
        </p:nvPicPr>
        <p:blipFill rotWithShape="1">
          <a:blip r:embed="rId3">
            <a:alphaModFix/>
          </a:blip>
          <a:srcRect l="6560" r="6656" b="1671"/>
          <a:stretch/>
        </p:blipFill>
        <p:spPr>
          <a:xfrm>
            <a:off x="801275" y="971775"/>
            <a:ext cx="7541450" cy="40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5"/>
          <p:cNvSpPr txBox="1"/>
          <p:nvPr/>
        </p:nvSpPr>
        <p:spPr>
          <a:xfrm>
            <a:off x="349900" y="5156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Potencia por la cara sur para distintas nubosidades: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Comparaciones</a:t>
            </a:r>
            <a:endParaRPr/>
          </a:p>
        </p:txBody>
      </p:sp>
      <p:pic>
        <p:nvPicPr>
          <p:cNvPr id="460" name="Google Shape;4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600" y="152400"/>
            <a:ext cx="399341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Comparaciones - modelo resistivo</a:t>
            </a:r>
            <a:endParaRPr sz="2600"/>
          </a:p>
        </p:txBody>
      </p:sp>
      <p:sp>
        <p:nvSpPr>
          <p:cNvPr id="466" name="Google Shape;466;p57"/>
          <p:cNvSpPr txBox="1"/>
          <p:nvPr/>
        </p:nvSpPr>
        <p:spPr>
          <a:xfrm>
            <a:off x="-45475" y="551313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[1D] Resistencia equivalente y calor transferido: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7" name="Google Shape;467;p57"/>
          <p:cNvPicPr preferRelativeResize="0"/>
          <p:nvPr/>
        </p:nvPicPr>
        <p:blipFill rotWithShape="1">
          <a:blip r:embed="rId3">
            <a:alphaModFix/>
          </a:blip>
          <a:srcRect l="7506" t="19327" r="7285" b="20102"/>
          <a:stretch/>
        </p:blipFill>
        <p:spPr>
          <a:xfrm>
            <a:off x="816225" y="3017425"/>
            <a:ext cx="7511549" cy="20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7"/>
          <p:cNvSpPr txBox="1"/>
          <p:nvPr/>
        </p:nvSpPr>
        <p:spPr>
          <a:xfrm>
            <a:off x="-45850" y="2494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[2D] Calor y resistencia: </a:t>
            </a:r>
            <a:endParaRPr/>
          </a:p>
        </p:txBody>
      </p:sp>
      <p:sp>
        <p:nvSpPr>
          <p:cNvPr id="469" name="Google Shape;469;p57"/>
          <p:cNvSpPr txBox="1"/>
          <p:nvPr/>
        </p:nvSpPr>
        <p:spPr>
          <a:xfrm>
            <a:off x="-45475" y="1408600"/>
            <a:ext cx="44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[1D] Temperaturas de las superficies norte y sur: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p57"/>
          <p:cNvPicPr preferRelativeResize="0"/>
          <p:nvPr/>
        </p:nvPicPr>
        <p:blipFill rotWithShape="1">
          <a:blip r:embed="rId4">
            <a:alphaModFix/>
          </a:blip>
          <a:srcRect r="26166"/>
          <a:stretch/>
        </p:blipFill>
        <p:spPr>
          <a:xfrm>
            <a:off x="7195725" y="551325"/>
            <a:ext cx="179982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7"/>
          <p:cNvPicPr preferRelativeResize="0"/>
          <p:nvPr/>
        </p:nvPicPr>
        <p:blipFill rotWithShape="1">
          <a:blip r:embed="rId5">
            <a:alphaModFix/>
          </a:blip>
          <a:srcRect r="19775"/>
          <a:stretch/>
        </p:blipFill>
        <p:spPr>
          <a:xfrm>
            <a:off x="4571997" y="551325"/>
            <a:ext cx="24376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7250" y="2355500"/>
            <a:ext cx="6401601" cy="5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9643" y="1809050"/>
            <a:ext cx="3909950" cy="4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7075" y="1275875"/>
            <a:ext cx="4044525" cy="5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Comparaciones - modelo resistivo</a:t>
            </a:r>
            <a:endParaRPr sz="2600"/>
          </a:p>
        </p:txBody>
      </p:sp>
      <p:sp>
        <p:nvSpPr>
          <p:cNvPr id="480" name="Google Shape;480;p58"/>
          <p:cNvSpPr txBox="1"/>
          <p:nvPr/>
        </p:nvSpPr>
        <p:spPr>
          <a:xfrm>
            <a:off x="349900" y="6680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Comparación de propiedades entre el modelo numérico original y el modelo resistivo: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81" name="Google Shape;481;p58"/>
          <p:cNvGraphicFramePr/>
          <p:nvPr/>
        </p:nvGraphicFramePr>
        <p:xfrm>
          <a:off x="352050" y="33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{3A29BA10-4EB1-4A54-B70C-E4B7EAE151DD}</a:tableStyleId>
              </a:tblPr>
              <a:tblGrid>
                <a:gridCol w="167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Modelo numérico 2D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Modelo resistivo 1D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 aritmética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 porcentual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Resistencia térmica equivalente [Km</a:t>
                      </a:r>
                      <a:r>
                        <a:rPr lang="es" sz="1300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/W]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45,263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44,994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0,269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0,60%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Calor perdido [W]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0,239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0,240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0,001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0,84%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2" name="Google Shape;482;p58"/>
          <p:cNvGraphicFramePr/>
          <p:nvPr/>
        </p:nvGraphicFramePr>
        <p:xfrm>
          <a:off x="347350" y="112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{3A29BA10-4EB1-4A54-B70C-E4B7EAE151DD}</a:tableStyleId>
              </a:tblPr>
              <a:tblGrid>
                <a:gridCol w="172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2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9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1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Propiedad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</a:t>
                      </a:r>
                      <a:r>
                        <a:rPr lang="es" sz="1300" baseline="-25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yeso 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[W/m.K]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</a:t>
                      </a:r>
                      <a:r>
                        <a:rPr lang="es" sz="1300" baseline="-25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madera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[W/m.K]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</a:t>
                      </a:r>
                      <a:r>
                        <a:rPr lang="es" sz="1300" baseline="-25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aislante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[W/m.K]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</a:t>
                      </a:r>
                      <a:r>
                        <a:rPr lang="es" sz="1300" baseline="-25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metal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[W/m.K]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s" sz="1300" baseline="-25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[W/m</a:t>
                      </a:r>
                      <a:r>
                        <a:rPr lang="es" sz="1300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.K]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s" sz="1300" baseline="-25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out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[W/m</a:t>
                      </a:r>
                      <a:r>
                        <a:rPr lang="es" sz="1300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.K]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Modelo numérico 2D original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0,814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0,176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0,035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81,1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Variable</a:t>
                      </a:r>
                      <a:endParaRPr/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18,7088</a:t>
                      </a:r>
                      <a:endParaRPr/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Modelo resistivo 1D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0,8</a:t>
                      </a:r>
                      <a:endParaRPr/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0,5</a:t>
                      </a:r>
                      <a:endParaRPr/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0,035</a:t>
                      </a:r>
                      <a:endParaRPr/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1000 → </a:t>
                      </a:r>
                      <a:r>
                        <a:rPr lang="es" sz="1550" b="1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∞</a:t>
                      </a:r>
                      <a:endParaRPr sz="1900"/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0,025</a:t>
                      </a:r>
                      <a:endParaRPr/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0,25</a:t>
                      </a:r>
                      <a:endParaRPr/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3" name="Google Shape;483;p58"/>
          <p:cNvSpPr txBox="1"/>
          <p:nvPr/>
        </p:nvSpPr>
        <p:spPr>
          <a:xfrm>
            <a:off x="430350" y="2878625"/>
            <a:ext cx="472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Comparación de resultados entre ambos modelos: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Comparaciones - modelo resistivo</a:t>
            </a:r>
            <a:endParaRPr sz="2600"/>
          </a:p>
        </p:txBody>
      </p:sp>
      <p:sp>
        <p:nvSpPr>
          <p:cNvPr id="489" name="Google Shape;489;p59"/>
          <p:cNvSpPr txBox="1"/>
          <p:nvPr/>
        </p:nvSpPr>
        <p:spPr>
          <a:xfrm>
            <a:off x="30725" y="1084713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[1D] Resistencia equivalente y calor transferido: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59"/>
          <p:cNvSpPr txBox="1"/>
          <p:nvPr/>
        </p:nvSpPr>
        <p:spPr>
          <a:xfrm>
            <a:off x="30350" y="2037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[2D] Calor y resistencia: </a:t>
            </a:r>
            <a:endParaRPr/>
          </a:p>
        </p:txBody>
      </p:sp>
      <p:pic>
        <p:nvPicPr>
          <p:cNvPr id="491" name="Google Shape;491;p59"/>
          <p:cNvPicPr preferRelativeResize="0"/>
          <p:nvPr/>
        </p:nvPicPr>
        <p:blipFill rotWithShape="1">
          <a:blip r:embed="rId3">
            <a:alphaModFix/>
          </a:blip>
          <a:srcRect r="26166"/>
          <a:stretch/>
        </p:blipFill>
        <p:spPr>
          <a:xfrm>
            <a:off x="7271925" y="1084725"/>
            <a:ext cx="179982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 rotWithShape="1">
          <a:blip r:embed="rId4">
            <a:alphaModFix/>
          </a:blip>
          <a:srcRect r="19775"/>
          <a:stretch/>
        </p:blipFill>
        <p:spPr>
          <a:xfrm>
            <a:off x="4648197" y="1084725"/>
            <a:ext cx="24376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/>
          <p:cNvPicPr preferRelativeResize="0"/>
          <p:nvPr/>
        </p:nvPicPr>
        <p:blipFill rotWithShape="1">
          <a:blip r:embed="rId5">
            <a:alphaModFix/>
          </a:blip>
          <a:srcRect r="9272"/>
          <a:stretch/>
        </p:blipFill>
        <p:spPr>
          <a:xfrm>
            <a:off x="2743450" y="1898300"/>
            <a:ext cx="5807875" cy="5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9"/>
          <p:cNvPicPr preferRelativeResize="0"/>
          <p:nvPr/>
        </p:nvPicPr>
        <p:blipFill rotWithShape="1">
          <a:blip r:embed="rId6">
            <a:alphaModFix/>
          </a:blip>
          <a:srcRect l="88849"/>
          <a:stretch/>
        </p:blipFill>
        <p:spPr>
          <a:xfrm>
            <a:off x="8551324" y="1860025"/>
            <a:ext cx="451000" cy="509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59"/>
          <p:cNvGraphicFramePr/>
          <p:nvPr/>
        </p:nvGraphicFramePr>
        <p:xfrm>
          <a:off x="352050" y="33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{3A29BA10-4EB1-4A54-B70C-E4B7EAE151DD}</a:tableStyleId>
              </a:tblPr>
              <a:tblGrid>
                <a:gridCol w="167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Modelo numérico 2D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Modelo resistivo 1D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 aritmética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Diferencia porcentual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Resistencia térmica equivalente [Km</a:t>
                      </a:r>
                      <a:r>
                        <a:rPr lang="es" sz="1300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/W]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45,263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44,994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0,269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0,60%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Calor perdido [W]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0,239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0,240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0,001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0,84%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6" name="Google Shape;496;p59"/>
          <p:cNvSpPr txBox="1"/>
          <p:nvPr/>
        </p:nvSpPr>
        <p:spPr>
          <a:xfrm>
            <a:off x="49350" y="2878625"/>
            <a:ext cx="472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Comparación de resultados entre ambos modelos: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Comparaciones - techos comerciales</a:t>
            </a:r>
            <a:endParaRPr sz="2600"/>
          </a:p>
        </p:txBody>
      </p:sp>
      <p:sp>
        <p:nvSpPr>
          <p:cNvPr id="502" name="Google Shape;502;p60"/>
          <p:cNvSpPr txBox="1"/>
          <p:nvPr/>
        </p:nvSpPr>
        <p:spPr>
          <a:xfrm>
            <a:off x="146200" y="668100"/>
            <a:ext cx="208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TejaTech 30mm: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60"/>
          <p:cNvSpPr txBox="1"/>
          <p:nvPr/>
        </p:nvSpPr>
        <p:spPr>
          <a:xfrm>
            <a:off x="4887225" y="668100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FoilRoof 50mm y 80mm: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60"/>
          <p:cNvSpPr txBox="1"/>
          <p:nvPr/>
        </p:nvSpPr>
        <p:spPr>
          <a:xfrm>
            <a:off x="311550" y="2571750"/>
            <a:ext cx="208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Simpletech S-10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60"/>
          <p:cNvSpPr txBox="1"/>
          <p:nvPr/>
        </p:nvSpPr>
        <p:spPr>
          <a:xfrm>
            <a:off x="5142075" y="2571750"/>
            <a:ext cx="208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Conrock Q7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6" name="Google Shape;506;p60"/>
          <p:cNvGrpSpPr/>
          <p:nvPr/>
        </p:nvGrpSpPr>
        <p:grpSpPr>
          <a:xfrm>
            <a:off x="311550" y="1068292"/>
            <a:ext cx="3930637" cy="1398937"/>
            <a:chOff x="4695975" y="1774217"/>
            <a:chExt cx="3930637" cy="1398937"/>
          </a:xfrm>
        </p:grpSpPr>
        <p:pic>
          <p:nvPicPr>
            <p:cNvPr id="507" name="Google Shape;507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0250" y="1774225"/>
              <a:ext cx="1376362" cy="139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5975" y="1774217"/>
              <a:ext cx="2554274" cy="13989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" name="Google Shape;509;p60"/>
          <p:cNvGrpSpPr/>
          <p:nvPr/>
        </p:nvGrpSpPr>
        <p:grpSpPr>
          <a:xfrm>
            <a:off x="5090365" y="1068305"/>
            <a:ext cx="3647169" cy="1398916"/>
            <a:chOff x="5904743" y="1068340"/>
            <a:chExt cx="3980757" cy="1575178"/>
          </a:xfrm>
        </p:grpSpPr>
        <p:grpSp>
          <p:nvGrpSpPr>
            <p:cNvPr id="510" name="Google Shape;510;p60"/>
            <p:cNvGrpSpPr/>
            <p:nvPr/>
          </p:nvGrpSpPr>
          <p:grpSpPr>
            <a:xfrm>
              <a:off x="8805944" y="1068390"/>
              <a:ext cx="1079556" cy="1575093"/>
              <a:chOff x="5905975" y="1262619"/>
              <a:chExt cx="1297387" cy="1730681"/>
            </a:xfrm>
          </p:grpSpPr>
          <p:pic>
            <p:nvPicPr>
              <p:cNvPr id="511" name="Google Shape;511;p6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915738" y="1262619"/>
                <a:ext cx="1287625" cy="443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2" name="Google Shape;512;p6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905975" y="1705675"/>
                <a:ext cx="1287625" cy="1287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3" name="Google Shape;513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04743" y="1068340"/>
              <a:ext cx="2901199" cy="15751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4" name="Google Shape;514;p60"/>
          <p:cNvGrpSpPr/>
          <p:nvPr/>
        </p:nvGrpSpPr>
        <p:grpSpPr>
          <a:xfrm>
            <a:off x="311512" y="2971862"/>
            <a:ext cx="3571423" cy="1127534"/>
            <a:chOff x="1174050" y="2971950"/>
            <a:chExt cx="3959449" cy="1398925"/>
          </a:xfrm>
        </p:grpSpPr>
        <p:grpSp>
          <p:nvGrpSpPr>
            <p:cNvPr id="515" name="Google Shape;515;p60"/>
            <p:cNvGrpSpPr/>
            <p:nvPr/>
          </p:nvGrpSpPr>
          <p:grpSpPr>
            <a:xfrm>
              <a:off x="2943449" y="2971987"/>
              <a:ext cx="2190050" cy="1398859"/>
              <a:chOff x="2227900" y="2795522"/>
              <a:chExt cx="3208394" cy="1878672"/>
            </a:xfrm>
          </p:grpSpPr>
          <p:pic>
            <p:nvPicPr>
              <p:cNvPr id="516" name="Google Shape;516;p6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227900" y="2795522"/>
                <a:ext cx="3208383" cy="40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7" name="Google Shape;517;p6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227919" y="3195726"/>
                <a:ext cx="3208375" cy="14784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8" name="Google Shape;518;p60"/>
            <p:cNvPicPr preferRelativeResize="0"/>
            <p:nvPr/>
          </p:nvPicPr>
          <p:blipFill rotWithShape="1">
            <a:blip r:embed="rId10">
              <a:alphaModFix/>
            </a:blip>
            <a:srcRect l="45927" t="25694" r="-5"/>
            <a:stretch/>
          </p:blipFill>
          <p:spPr>
            <a:xfrm>
              <a:off x="1174050" y="2971950"/>
              <a:ext cx="1769400" cy="1398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9" name="Google Shape;519;p60"/>
          <p:cNvGrpSpPr/>
          <p:nvPr/>
        </p:nvGrpSpPr>
        <p:grpSpPr>
          <a:xfrm>
            <a:off x="4328660" y="2971855"/>
            <a:ext cx="4548820" cy="1799115"/>
            <a:chOff x="4328660" y="2971855"/>
            <a:chExt cx="4548820" cy="1799115"/>
          </a:xfrm>
        </p:grpSpPr>
        <p:grpSp>
          <p:nvGrpSpPr>
            <p:cNvPr id="520" name="Google Shape;520;p60"/>
            <p:cNvGrpSpPr/>
            <p:nvPr/>
          </p:nvGrpSpPr>
          <p:grpSpPr>
            <a:xfrm>
              <a:off x="4328660" y="2971855"/>
              <a:ext cx="4548820" cy="400190"/>
              <a:chOff x="3778400" y="3076475"/>
              <a:chExt cx="5123699" cy="467075"/>
            </a:xfrm>
          </p:grpSpPr>
          <p:grpSp>
            <p:nvGrpSpPr>
              <p:cNvPr id="521" name="Google Shape;521;p60"/>
              <p:cNvGrpSpPr/>
              <p:nvPr/>
            </p:nvGrpSpPr>
            <p:grpSpPr>
              <a:xfrm>
                <a:off x="3778400" y="3076475"/>
                <a:ext cx="5123699" cy="467075"/>
                <a:chOff x="3778400" y="3076475"/>
                <a:chExt cx="5123699" cy="467075"/>
              </a:xfrm>
            </p:grpSpPr>
            <p:pic>
              <p:nvPicPr>
                <p:cNvPr id="522" name="Google Shape;522;p60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l="81026"/>
                <a:stretch/>
              </p:blipFill>
              <p:spPr>
                <a:xfrm>
                  <a:off x="7326225" y="3076825"/>
                  <a:ext cx="1575874" cy="4667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3" name="Google Shape;523;p60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r="56739"/>
                <a:stretch/>
              </p:blipFill>
              <p:spPr>
                <a:xfrm>
                  <a:off x="3778400" y="3076475"/>
                  <a:ext cx="3593100" cy="4667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24" name="Google Shape;524;p6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073644" y="3076475"/>
                <a:ext cx="1562100" cy="219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25" name="Google Shape;525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755145" y="3372045"/>
              <a:ext cx="2122324" cy="1398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campo de temperaturas</a:t>
            </a:r>
            <a:endParaRPr sz="2600"/>
          </a:p>
        </p:txBody>
      </p:sp>
      <p:pic>
        <p:nvPicPr>
          <p:cNvPr id="367" name="Google Shape;367;p43"/>
          <p:cNvPicPr preferRelativeResize="0"/>
          <p:nvPr/>
        </p:nvPicPr>
        <p:blipFill rotWithShape="1">
          <a:blip r:embed="rId3">
            <a:alphaModFix/>
          </a:blip>
          <a:srcRect l="11562" t="3929" r="10470" b="5736"/>
          <a:stretch/>
        </p:blipFill>
        <p:spPr>
          <a:xfrm>
            <a:off x="878650" y="668104"/>
            <a:ext cx="7463899" cy="440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Comparaciones - techos comerciales</a:t>
            </a:r>
            <a:endParaRPr sz="2600"/>
          </a:p>
        </p:txBody>
      </p:sp>
      <p:sp>
        <p:nvSpPr>
          <p:cNvPr id="531" name="Google Shape;531;p61"/>
          <p:cNvSpPr txBox="1"/>
          <p:nvPr/>
        </p:nvSpPr>
        <p:spPr>
          <a:xfrm>
            <a:off x="349900" y="668075"/>
            <a:ext cx="85206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Recordar: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sup, sur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y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sup, norte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fijas.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Sin convección ni radiación.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Con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22°C y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out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-5°C, el calor transferido por el techo es q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transf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16,474 W/m</a:t>
            </a:r>
            <a:r>
              <a:rPr lang="es" baseline="30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, lo cual resulta en una R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eq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= 1,638m</a:t>
            </a:r>
            <a:r>
              <a:rPr lang="es" baseline="30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K/W.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Compárandola con las R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eq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de los techos encontrados: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1"/>
          <p:cNvGraphicFramePr/>
          <p:nvPr/>
        </p:nvGraphicFramePr>
        <p:xfrm>
          <a:off x="1384675" y="306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{3A29BA10-4EB1-4A54-B70C-E4B7EAE151DD}</a:tableStyleId>
              </a:tblPr>
              <a:tblGrid>
                <a:gridCol w="11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Modelo numérico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Tejatech 30mm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Foilroof 50mm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Foilroof 80mm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Simpletech S-10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Conrock Q7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r>
                        <a:rPr lang="es" sz="1300" baseline="-25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eq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[Km</a:t>
                      </a:r>
                      <a:r>
                        <a:rPr lang="es" sz="1300" baseline="30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/W]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1,638</a:t>
                      </a:r>
                      <a:endParaRPr sz="13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1,695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2,632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4,167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0,820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1,978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3" name="Google Shape;533;p61"/>
          <p:cNvSpPr txBox="1"/>
          <p:nvPr/>
        </p:nvSpPr>
        <p:spPr>
          <a:xfrm>
            <a:off x="349900" y="412460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/>
              <a:t>El valor de R</a:t>
            </a:r>
            <a:r>
              <a:rPr lang="es" baseline="-25000"/>
              <a:t>eq</a:t>
            </a:r>
            <a:r>
              <a:rPr lang="es"/>
              <a:t> hallado es aceptable, ya que cumple con el requerimiento mínimo de la norma, y está en el rango de valores de techos comerciales con su misma función.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Comparaciones - normas IRAM</a:t>
            </a:r>
            <a:endParaRPr sz="2600"/>
          </a:p>
        </p:txBody>
      </p:sp>
      <p:sp>
        <p:nvSpPr>
          <p:cNvPr id="539" name="Google Shape;539;p62"/>
          <p:cNvSpPr txBox="1"/>
          <p:nvPr/>
        </p:nvSpPr>
        <p:spPr>
          <a:xfrm>
            <a:off x="222600" y="668100"/>
            <a:ext cx="8520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 norma IRAM 11605 exige un valor mínimo de R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eq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de 1</a:t>
            </a:r>
            <a:r>
              <a:rPr lang="es" sz="1300">
                <a:latin typeface="Roboto"/>
                <a:ea typeface="Roboto"/>
                <a:cs typeface="Roboto"/>
                <a:sym typeface="Roboto"/>
              </a:rPr>
              <a:t>Km</a:t>
            </a:r>
            <a:r>
              <a:rPr lang="es" sz="1300" baseline="30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s" sz="1300">
                <a:latin typeface="Roboto"/>
                <a:ea typeface="Roboto"/>
                <a:cs typeface="Roboto"/>
                <a:sym typeface="Roboto"/>
              </a:rPr>
              <a:t>/W para invierno, y R</a:t>
            </a:r>
            <a:r>
              <a:rPr lang="es" sz="1300" baseline="-25000">
                <a:latin typeface="Roboto"/>
                <a:ea typeface="Roboto"/>
                <a:cs typeface="Roboto"/>
                <a:sym typeface="Roboto"/>
              </a:rPr>
              <a:t>eq</a:t>
            </a:r>
            <a:r>
              <a:rPr lang="es" sz="1300">
                <a:latin typeface="Roboto"/>
                <a:ea typeface="Roboto"/>
                <a:cs typeface="Roboto"/>
                <a:sym typeface="Roboto"/>
              </a:rPr>
              <a:t> = 1,39Km</a:t>
            </a:r>
            <a:r>
              <a:rPr lang="es" sz="1300" baseline="30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s" sz="1300">
                <a:latin typeface="Roboto"/>
                <a:ea typeface="Roboto"/>
                <a:cs typeface="Roboto"/>
                <a:sym typeface="Roboto"/>
              </a:rPr>
              <a:t>/W para el invierno.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0" y="1663675"/>
            <a:ext cx="41719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450" y="1444175"/>
            <a:ext cx="4599150" cy="286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pic>
        <p:nvPicPr>
          <p:cNvPr id="547" name="Google Shape;5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279525"/>
            <a:ext cx="441007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Conclusiones</a:t>
            </a:r>
            <a:endParaRPr sz="2600"/>
          </a:p>
        </p:txBody>
      </p:sp>
      <p:sp>
        <p:nvSpPr>
          <p:cNvPr id="553" name="Google Shape;553;p64"/>
          <p:cNvSpPr txBox="1"/>
          <p:nvPr/>
        </p:nvSpPr>
        <p:spPr>
          <a:xfrm>
            <a:off x="349900" y="668075"/>
            <a:ext cx="8520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 modelo numérico resuelve correctamente el problema bidimensional no estacionario solicitado.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 conserva la energía y el análisis de sensibilidad de malla resulta exitoso.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 partir de los gráficos de potencia, que muestran el desempeño del techo, se concluye que se requiere más calefacción en invierno que refrigeración en verano.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4" name="Google Shape;554;p64"/>
          <p:cNvPicPr preferRelativeResize="0"/>
          <p:nvPr/>
        </p:nvPicPr>
        <p:blipFill rotWithShape="1">
          <a:blip r:embed="rId3">
            <a:alphaModFix/>
          </a:blip>
          <a:srcRect l="9420" t="2408" r="63787" b="50552"/>
          <a:stretch/>
        </p:blipFill>
        <p:spPr>
          <a:xfrm>
            <a:off x="2108425" y="2571750"/>
            <a:ext cx="2334826" cy="22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4"/>
          <p:cNvPicPr preferRelativeResize="0"/>
          <p:nvPr/>
        </p:nvPicPr>
        <p:blipFill rotWithShape="1">
          <a:blip r:embed="rId4">
            <a:alphaModFix/>
          </a:blip>
          <a:srcRect l="9144" t="2540" r="63921" b="50493"/>
          <a:stretch/>
        </p:blipFill>
        <p:spPr>
          <a:xfrm>
            <a:off x="4863400" y="2571750"/>
            <a:ext cx="2334825" cy="22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Conclusiones</a:t>
            </a:r>
            <a:endParaRPr sz="2600"/>
          </a:p>
        </p:txBody>
      </p:sp>
      <p:sp>
        <p:nvSpPr>
          <p:cNvPr id="561" name="Google Shape;561;p65"/>
          <p:cNvSpPr txBox="1"/>
          <p:nvPr/>
        </p:nvSpPr>
        <p:spPr>
          <a:xfrm>
            <a:off x="349900" y="668075"/>
            <a:ext cx="8520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Estudio posteriores indican que: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 unos 22,5°C interiores, un 74,94% de la potencia utilizada es de calefacción, mientras que el 25,06% restante es de refrigeración.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Para minimizar el gasto anual, la temperatura que debería mantener en el interior es de 19°C.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 nubosidad influye apreciablemente en la potencia de climatización.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2" name="Google Shape;562;p65"/>
          <p:cNvPicPr preferRelativeResize="0"/>
          <p:nvPr/>
        </p:nvPicPr>
        <p:blipFill rotWithShape="1">
          <a:blip r:embed="rId3">
            <a:alphaModFix/>
          </a:blip>
          <a:srcRect l="6957" r="7564"/>
          <a:stretch/>
        </p:blipFill>
        <p:spPr>
          <a:xfrm>
            <a:off x="1440075" y="2792075"/>
            <a:ext cx="6340249" cy="21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Conclusiones</a:t>
            </a:r>
            <a:endParaRPr sz="2600"/>
          </a:p>
        </p:txBody>
      </p:sp>
      <p:sp>
        <p:nvSpPr>
          <p:cNvPr id="568" name="Google Shape;568;p66"/>
          <p:cNvSpPr txBox="1"/>
          <p:nvPr/>
        </p:nvSpPr>
        <p:spPr>
          <a:xfrm>
            <a:off x="349900" y="668075"/>
            <a:ext cx="8520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 modelo logra adaptarse sin dificultades a un caso estacionario (utilizando grandes pasos temporales y períodos de estabilización), dando resultados con diferencias menores al 1%.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 obtienen resistencias equivalentes en el rango de los valores del mercado.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El techo estudiado requiere mayor espesor para alcanzar la misma R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eq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Igualmente cumple con la legislación local.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425" y="3056750"/>
            <a:ext cx="2086749" cy="20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Referencias</a:t>
            </a:r>
            <a:endParaRPr sz="2600"/>
          </a:p>
        </p:txBody>
      </p:sp>
      <p:sp>
        <p:nvSpPr>
          <p:cNvPr id="580" name="Google Shape;580;p68"/>
          <p:cNvSpPr txBox="1"/>
          <p:nvPr/>
        </p:nvSpPr>
        <p:spPr>
          <a:xfrm>
            <a:off x="0" y="572925"/>
            <a:ext cx="9144000" cy="44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[1] ¿Cuál es el consumo eléctrico promedio de una casa?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https://hipotecarioseguros.com.ar/blog/nota/cual-es-el-consumo-electrico-promedio-de-una-casa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14/02/2022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[2] Suben las tarifas de Edenor y Edesur: de cuánto es el aumento y desde cuándo rige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https://www.perfil.com/noticias/economia/suben-las-tarifas-de-edenor-y-edesur-de-cuanto-es-el-aumento-y-desde-cuando-rige.phtml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14/02/2022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[3] Calefacción pasiva. ¿Cómo se escapa el calor de tu casa?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https://www.lanacion.com.ar/sociedad/por-donde-se-escapa-calor-casa-nid2264522/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14/02/2022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[4] Mercado inmobiliario de la Ciudad de Buenos Aires - Precio de oferta de venta de Casas – Septiembre 2015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https://www.buenosaires.gob.ar/noticias/mercado-inmobiliario-de-la-ciudad-de-buenos-aires-precio-de-oferta-de-venta-de-casas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11/12/2021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[5] F. Kreith, R. M. Manglik, M. S. Bohn, </a:t>
            </a:r>
            <a:r>
              <a:rPr lang="es" sz="1100" i="1">
                <a:latin typeface="Calibri"/>
                <a:ea typeface="Calibri"/>
                <a:cs typeface="Calibri"/>
                <a:sym typeface="Calibri"/>
              </a:rPr>
              <a:t>Principios de Transferencia de Calor</a:t>
            </a: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, séptima edición, CENGAGE Learning, 2012. Páginas consultadas: apéndice 2.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[6] AISLAMIENTO TERMICO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http://www.erica.es/aislamiento-termico/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11/12/2021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[7] PROPIEDADES TERMICAS DE ALGUNOS MATERIALES DE CONSTRUCCION Y AISLANTES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http://materias.fi.uba.ar/6731/Tablas/Tabla6.pdf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11/12/2021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Referencias</a:t>
            </a:r>
            <a:endParaRPr sz="2600"/>
          </a:p>
        </p:txBody>
      </p:sp>
      <p:sp>
        <p:nvSpPr>
          <p:cNvPr id="586" name="Google Shape;586;p69"/>
          <p:cNvSpPr txBox="1"/>
          <p:nvPr/>
        </p:nvSpPr>
        <p:spPr>
          <a:xfrm>
            <a:off x="0" y="572925"/>
            <a:ext cx="91440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[8] LA ENERGÍA Y SU TRANSFORMACIÓN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http://iesgonzaloberceo.larioja.edu.es/tecnologia/blog/La%20energia%20y%20su%20transformacion.pdf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11/12/2021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[9] Recurso solar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https://www.buenosaires.gob.ar/sites/gcaba/files/recurso__colector_1.pdf</a:t>
            </a: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11/12/2021</a:t>
            </a:r>
            <a:endParaRPr sz="11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[10] Radiación solar en Buenos Aires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https://www.tutiempo.net/radiacion-solar/buenos-aires.html</a:t>
            </a: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11/12/2021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[11] MAPAS DE RADIACIÓN SOLAR GLOBAL DE LA REPUBLICA ARGENTINA A PARTIR DEL PRODUCTO SYN1-CERES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http://naturalis.fcnym.unlp.edu.ar/repositorio/_documentos/sipcyt/bfa006341.pdf</a:t>
            </a:r>
            <a:endParaRPr sz="11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http://naturalis.fcnym.unlp.edu.ar/id/20191128016141</a:t>
            </a:r>
            <a:endParaRPr sz="11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https://docplayer.es/215472821-Mapas-de-radiacion-solar-global-de-la-republica-argentina-a-partir-del-producto-syn1-ceres.html</a:t>
            </a:r>
            <a:endParaRPr sz="11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11/12/2021 (los tres sitios llevan al mismo paper)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[12] GUÍA DEL RECURSO SOLAR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https://www.argentina.gob.ar/sites/default/files/guia_del_recurso_solar_anexos_final.pdf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11/12/2021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[13] Horas de salida y puesta de sol de Buenos Aires, Argentina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https://sunrise.maplogs.com/es/buenos_aires_province_argentina.2230.html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11/12/2021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Referencias</a:t>
            </a:r>
            <a:endParaRPr sz="2600"/>
          </a:p>
        </p:txBody>
      </p:sp>
      <p:sp>
        <p:nvSpPr>
          <p:cNvPr id="592" name="Google Shape;592;p70"/>
          <p:cNvSpPr txBox="1"/>
          <p:nvPr/>
        </p:nvSpPr>
        <p:spPr>
          <a:xfrm>
            <a:off x="0" y="572925"/>
            <a:ext cx="9144000" cy="3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[14] Pronóstico de hoy para Comuna 1, Buenos Aires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https://weather.com/es-AR/tiempo/hoy/l/-34.60,-58.38?par=google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11/12/2021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[15] Archivo meteorológico Buenos Aires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https://www.meteoblue.com/es/tiempo/historyclimate/weatherarchive/buenos-aires_argentina_3435910?fcstlength=1y&amp;year=2020&amp;month=12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11/12/2021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[16] F. Kreith, R. M. Manglik, M. S. Bohn, </a:t>
            </a:r>
            <a:r>
              <a:rPr lang="es" sz="1100" i="1">
                <a:latin typeface="Calibri"/>
                <a:ea typeface="Calibri"/>
                <a:cs typeface="Calibri"/>
                <a:sym typeface="Calibri"/>
              </a:rPr>
              <a:t>Principios de Transferencia de Calor</a:t>
            </a: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, séptima edición, CENGAGE Learning, 2012. Páginas consultadas: 311 (ecuaciones (5.15), (5.16), (5.17)) - 275 (ecuación (4.82)).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[17] NORMAS IRAM SOBRE AISLAMIENTO NORMAS IRAM SOBRE AISLAMIENTO TÉRMICO DE EDIFICIOS TÉRMICO DE EDIFICIOS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https://m2db.files.wordpress.com/2015/07/normas-iram-2015.pdf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15/02/2022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[18] Techos y cubiertas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https://panelesdelsur.com.ar/techos-cubiertas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15/02/2022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[19] ROCKWOOL Paneles Sandwich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https://www.willich.com.ar/paneles.php</a:t>
            </a: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Fecha de consulta: 15/02/2022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campo de temperaturas</a:t>
            </a:r>
            <a:endParaRPr sz="2600"/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 l="8637" t="3931" r="7827" b="4644"/>
          <a:stretch/>
        </p:blipFill>
        <p:spPr>
          <a:xfrm>
            <a:off x="789350" y="668100"/>
            <a:ext cx="7638852" cy="42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calores a lo largo del día</a:t>
            </a:r>
            <a:endParaRPr sz="2600"/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237" y="584475"/>
            <a:ext cx="6883526" cy="39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/>
        </p:nvSpPr>
        <p:spPr>
          <a:xfrm>
            <a:off x="2063838" y="4659725"/>
            <a:ext cx="501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Conservación de la energía - </a:t>
            </a:r>
            <a:r>
              <a:rPr lang="es" i="1">
                <a:latin typeface="Roboto"/>
                <a:ea typeface="Roboto"/>
                <a:cs typeface="Roboto"/>
                <a:sym typeface="Roboto"/>
              </a:rPr>
              <a:t>máximo error: 2,7128.10</a:t>
            </a:r>
            <a:r>
              <a:rPr lang="es" i="1" baseline="30000">
                <a:latin typeface="Roboto"/>
                <a:ea typeface="Roboto"/>
                <a:cs typeface="Roboto"/>
                <a:sym typeface="Roboto"/>
              </a:rPr>
              <a:t>-9</a:t>
            </a:r>
            <a:r>
              <a:rPr lang="es" i="1">
                <a:latin typeface="Roboto"/>
                <a:ea typeface="Roboto"/>
                <a:cs typeface="Roboto"/>
                <a:sym typeface="Roboto"/>
              </a:rPr>
              <a:t> W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225700" y="560425"/>
            <a:ext cx="5484376" cy="44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/>
          <p:nvPr/>
        </p:nvSpPr>
        <p:spPr>
          <a:xfrm>
            <a:off x="5865950" y="1049875"/>
            <a:ext cx="2940900" cy="3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Mallas con distinta cantidad de elementos - </a:t>
            </a:r>
            <a:r>
              <a:rPr lang="es" i="1">
                <a:latin typeface="Roboto"/>
                <a:ea typeface="Roboto"/>
                <a:cs typeface="Roboto"/>
                <a:sym typeface="Roboto"/>
              </a:rPr>
              <a:t>máximo error: 1,67mW.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 mayor nro. elementos, menores Δx, Δy y mejor solución.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Buenos resultados desde las mallas más gruesas: no se justifican mallas más finas.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sensibilidad de malla espacial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sensibilidad de malla espacial</a:t>
            </a:r>
            <a:endParaRPr sz="2600"/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87" y="1068300"/>
            <a:ext cx="7453425" cy="40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7"/>
          <p:cNvSpPr txBox="1"/>
          <p:nvPr/>
        </p:nvSpPr>
        <p:spPr>
          <a:xfrm>
            <a:off x="311700" y="668100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Curvas de potencia vs T</a:t>
            </a:r>
            <a:r>
              <a:rPr lang="es" baseline="-25000"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para distinto número de elementos: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sensibilidad de malla temporal</a:t>
            </a:r>
            <a:endParaRPr sz="2600"/>
          </a:p>
        </p:txBody>
      </p:sp>
      <p:pic>
        <p:nvPicPr>
          <p:cNvPr id="400" name="Google Shape;400;p48"/>
          <p:cNvPicPr preferRelativeResize="0"/>
          <p:nvPr/>
        </p:nvPicPr>
        <p:blipFill rotWithShape="1">
          <a:blip r:embed="rId3">
            <a:alphaModFix/>
          </a:blip>
          <a:srcRect l="49359"/>
          <a:stretch/>
        </p:blipFill>
        <p:spPr>
          <a:xfrm>
            <a:off x="241925" y="547276"/>
            <a:ext cx="5474499" cy="43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8"/>
          <p:cNvSpPr txBox="1"/>
          <p:nvPr/>
        </p:nvSpPr>
        <p:spPr>
          <a:xfrm>
            <a:off x="5865950" y="1049875"/>
            <a:ext cx="2940900" cy="3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 mayor Δt, pierde estabilidad la solución.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Entre Δt elegido y Δt’s más pequeños, máx. variación de potencia es 0,65mW.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 partir de Δt=2hs, la potencia comienza a variar en cantidades mayores a 19,96mW.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sensibilidad de malla temporal</a:t>
            </a:r>
            <a:endParaRPr sz="2600"/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3">
            <a:alphaModFix/>
          </a:blip>
          <a:srcRect l="9012" r="7305"/>
          <a:stretch/>
        </p:blipFill>
        <p:spPr>
          <a:xfrm>
            <a:off x="175675" y="1701759"/>
            <a:ext cx="8869050" cy="299074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9"/>
          <p:cNvSpPr txBox="1"/>
          <p:nvPr/>
        </p:nvSpPr>
        <p:spPr>
          <a:xfrm>
            <a:off x="349900" y="9728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Curvas de temperatura y radiación (inputs) para distintos pasos temporales: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Resultados - sensibilidad de malla temporal</a:t>
            </a:r>
            <a:endParaRPr sz="2600"/>
          </a:p>
        </p:txBody>
      </p:sp>
      <p:pic>
        <p:nvPicPr>
          <p:cNvPr id="414" name="Google Shape;414;p50"/>
          <p:cNvPicPr preferRelativeResize="0"/>
          <p:nvPr/>
        </p:nvPicPr>
        <p:blipFill rotWithShape="1">
          <a:blip r:embed="rId3">
            <a:alphaModFix/>
          </a:blip>
          <a:srcRect l="8770" r="7301"/>
          <a:stretch/>
        </p:blipFill>
        <p:spPr>
          <a:xfrm>
            <a:off x="65125" y="1635675"/>
            <a:ext cx="9013748" cy="30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 txBox="1"/>
          <p:nvPr/>
        </p:nvSpPr>
        <p:spPr>
          <a:xfrm>
            <a:off x="349900" y="97287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Lo anterior se refleja en la potencia a lo largo del día: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1685</Words>
  <Application>Microsoft Office PowerPoint</Application>
  <PresentationFormat>On-screen Show (16:9)</PresentationFormat>
  <Paragraphs>216</Paragraphs>
  <Slides>29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Roboto</vt:lpstr>
      <vt:lpstr>Calibri</vt:lpstr>
      <vt:lpstr>Merriweather</vt:lpstr>
      <vt:lpstr>Paradigm</vt:lpstr>
      <vt:lpstr>Resultados - potencia en función de Tin</vt:lpstr>
      <vt:lpstr>Resultados - campo de temperaturas</vt:lpstr>
      <vt:lpstr>Resultados - campo de temperaturas</vt:lpstr>
      <vt:lpstr>Resultados - calores a lo largo del día</vt:lpstr>
      <vt:lpstr>Resultados - sensibilidad de malla espacial</vt:lpstr>
      <vt:lpstr>Resultados - sensibilidad de malla espacial</vt:lpstr>
      <vt:lpstr>Resultados - sensibilidad de malla temporal</vt:lpstr>
      <vt:lpstr>Resultados - sensibilidad de malla temporal</vt:lpstr>
      <vt:lpstr>Resultados - sensibilidad de malla temporal</vt:lpstr>
      <vt:lpstr>Resultados - variación de dimensiones</vt:lpstr>
      <vt:lpstr>Resultados - variación de dimensiones</vt:lpstr>
      <vt:lpstr>Resultados - variación de dimensiones</vt:lpstr>
      <vt:lpstr>Resultados - variación de nubosidad</vt:lpstr>
      <vt:lpstr>Resultados - variación de nubosidad</vt:lpstr>
      <vt:lpstr>Comparaciones</vt:lpstr>
      <vt:lpstr>Comparaciones - modelo resistivo</vt:lpstr>
      <vt:lpstr>Comparaciones - modelo resistivo</vt:lpstr>
      <vt:lpstr>Comparaciones - modelo resistivo</vt:lpstr>
      <vt:lpstr>Comparaciones - techos comerciales</vt:lpstr>
      <vt:lpstr>Comparaciones - techos comerciales</vt:lpstr>
      <vt:lpstr>Comparaciones - normas IRAM</vt:lpstr>
      <vt:lpstr>Conclusiones</vt:lpstr>
      <vt:lpstr>Conclusiones</vt:lpstr>
      <vt:lpstr>Conclusiones</vt:lpstr>
      <vt:lpstr>Conclusiones</vt:lpstr>
      <vt:lpstr>Referencias</vt:lpstr>
      <vt:lpstr>Referencias</vt:lpstr>
      <vt:lpstr>Referencias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Resultados - potencia en función de Tin</dc:title>
  <cp:lastModifiedBy>Juan Martín Mujica Buj</cp:lastModifiedBy>
  <cp:revision>1</cp:revision>
  <dcterms:modified xsi:type="dcterms:W3CDTF">2024-01-28T16:32:18Z</dcterms:modified>
</cp:coreProperties>
</file>